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5" r:id="rId9"/>
    <p:sldId id="264" r:id="rId10"/>
    <p:sldId id="26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4BE6E-68A1-4EB6-825F-9EC4BE83EB5E}" type="datetimeFigureOut">
              <a:rPr lang="en-GB" smtClean="0"/>
              <a:t>17/10/2017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158A4-9209-49A0-A56D-FF6EBF50EAD3}" type="slidenum">
              <a:rPr lang="en-GB" smtClean="0"/>
              <a:t>‹#›</a:t>
            </a:fld>
            <a:endParaRPr lang="en-GB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4BE6E-68A1-4EB6-825F-9EC4BE83EB5E}" type="datetimeFigureOut">
              <a:rPr lang="en-GB" smtClean="0"/>
              <a:t>17/10/2017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158A4-9209-49A0-A56D-FF6EBF50EAD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4BE6E-68A1-4EB6-825F-9EC4BE83EB5E}" type="datetimeFigureOut">
              <a:rPr lang="en-GB" smtClean="0"/>
              <a:t>17/10/2017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158A4-9209-49A0-A56D-FF6EBF50EAD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4BE6E-68A1-4EB6-825F-9EC4BE83EB5E}" type="datetimeFigureOut">
              <a:rPr lang="en-GB" smtClean="0"/>
              <a:t>17/10/2017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158A4-9209-49A0-A56D-FF6EBF50EAD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4BE6E-68A1-4EB6-825F-9EC4BE83EB5E}" type="datetimeFigureOut">
              <a:rPr lang="en-GB" smtClean="0"/>
              <a:t>17/10/2017</a:t>
            </a:fld>
            <a:endParaRPr lang="en-GB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158A4-9209-49A0-A56D-FF6EBF50EAD3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4BE6E-68A1-4EB6-825F-9EC4BE83EB5E}" type="datetimeFigureOut">
              <a:rPr lang="en-GB" smtClean="0"/>
              <a:t>17/10/2017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158A4-9209-49A0-A56D-FF6EBF50EAD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4BE6E-68A1-4EB6-825F-9EC4BE83EB5E}" type="datetimeFigureOut">
              <a:rPr lang="en-GB" smtClean="0"/>
              <a:t>17/10/2017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158A4-9209-49A0-A56D-FF6EBF50EAD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4BE6E-68A1-4EB6-825F-9EC4BE83EB5E}" type="datetimeFigureOut">
              <a:rPr lang="en-GB" smtClean="0"/>
              <a:t>17/10/2017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158A4-9209-49A0-A56D-FF6EBF50EAD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4BE6E-68A1-4EB6-825F-9EC4BE83EB5E}" type="datetimeFigureOut">
              <a:rPr lang="en-GB" smtClean="0"/>
              <a:t>17/10/2017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158A4-9209-49A0-A56D-FF6EBF50EAD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4BE6E-68A1-4EB6-825F-9EC4BE83EB5E}" type="datetimeFigureOut">
              <a:rPr lang="en-GB" smtClean="0"/>
              <a:t>17/10/2017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158A4-9209-49A0-A56D-FF6EBF50EAD3}" type="slidenum">
              <a:rPr lang="en-GB" smtClean="0"/>
              <a:t>‹#›</a:t>
            </a:fld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4BE6E-68A1-4EB6-825F-9EC4BE83EB5E}" type="datetimeFigureOut">
              <a:rPr lang="en-GB" smtClean="0"/>
              <a:t>17/10/2017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158A4-9209-49A0-A56D-FF6EBF50EAD3}" type="slidenum">
              <a:rPr lang="en-GB" smtClean="0"/>
              <a:t>‹#›</a:t>
            </a:fld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C4A4BE6E-68A1-4EB6-825F-9EC4BE83EB5E}" type="datetimeFigureOut">
              <a:rPr lang="en-GB" smtClean="0"/>
              <a:t>17/10/2017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5D8158A4-9209-49A0-A56D-FF6EBF50EAD3}" type="slidenum">
              <a:rPr lang="en-GB" smtClean="0"/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WorkFam</a:t>
            </a:r>
            <a:r>
              <a:rPr lang="en-US" dirty="0" smtClean="0">
                <a:solidFill>
                  <a:srgbClr val="FF0000"/>
                </a:solidFill>
              </a:rPr>
              <a:t> Leave Survey 2016-17 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Trends and findings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50311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W</a:t>
            </a:r>
            <a:r>
              <a:rPr lang="en-US" dirty="0" smtClean="0">
                <a:solidFill>
                  <a:srgbClr val="FF0000"/>
                </a:solidFill>
              </a:rPr>
              <a:t>hy we don’t take leave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Parental leave different from research leave/visiting position.</a:t>
            </a:r>
          </a:p>
          <a:p>
            <a:r>
              <a:rPr lang="en-GB" dirty="0" smtClean="0">
                <a:solidFill>
                  <a:srgbClr val="FFFF00"/>
                </a:solidFill>
              </a:rPr>
              <a:t>Parental</a:t>
            </a:r>
            <a:r>
              <a:rPr lang="en-GB" dirty="0" smtClean="0"/>
              <a:t> leave: income loss, own career advancement.</a:t>
            </a:r>
          </a:p>
          <a:p>
            <a:r>
              <a:rPr lang="en-GB" dirty="0" smtClean="0">
                <a:solidFill>
                  <a:srgbClr val="00B0F0"/>
                </a:solidFill>
              </a:rPr>
              <a:t>Research</a:t>
            </a:r>
            <a:r>
              <a:rPr lang="en-GB" dirty="0" smtClean="0"/>
              <a:t> leave/visiting position: relocation, family, children.</a:t>
            </a:r>
            <a:endParaRPr lang="en-GB" dirty="0"/>
          </a:p>
        </p:txBody>
      </p:sp>
      <p:pic>
        <p:nvPicPr>
          <p:cNvPr id="4" name="Picture 3" descr="chart965827293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624" y="2963738"/>
            <a:ext cx="6840760" cy="3685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548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Background information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Hosted on </a:t>
            </a:r>
            <a:r>
              <a:rPr lang="en-US" sz="3200" dirty="0" smtClean="0">
                <a:solidFill>
                  <a:srgbClr val="FFC000"/>
                </a:solidFill>
              </a:rPr>
              <a:t>Survey Monkey</a:t>
            </a:r>
          </a:p>
          <a:p>
            <a:r>
              <a:rPr lang="en-US" sz="3200" dirty="0"/>
              <a:t>P</a:t>
            </a:r>
            <a:r>
              <a:rPr lang="en-US" sz="3200" dirty="0" smtClean="0"/>
              <a:t>ublicized to </a:t>
            </a:r>
            <a:r>
              <a:rPr lang="en-US" sz="3200" dirty="0" smtClean="0">
                <a:solidFill>
                  <a:srgbClr val="FFC000"/>
                </a:solidFill>
              </a:rPr>
              <a:t>SMT</a:t>
            </a:r>
            <a:r>
              <a:rPr lang="en-US" sz="3200" dirty="0" smtClean="0"/>
              <a:t> and </a:t>
            </a:r>
            <a:r>
              <a:rPr lang="en-US" sz="3200" dirty="0" smtClean="0">
                <a:solidFill>
                  <a:srgbClr val="FFC000"/>
                </a:solidFill>
              </a:rPr>
              <a:t>AMS</a:t>
            </a:r>
            <a:endParaRPr lang="en-US" sz="3200" dirty="0">
              <a:solidFill>
                <a:srgbClr val="FFC000"/>
              </a:solidFill>
            </a:endParaRPr>
          </a:p>
          <a:p>
            <a:r>
              <a:rPr lang="en-US" sz="3200" dirty="0" smtClean="0">
                <a:solidFill>
                  <a:srgbClr val="FFC000"/>
                </a:solidFill>
              </a:rPr>
              <a:t>140</a:t>
            </a:r>
            <a:r>
              <a:rPr lang="en-US" sz="3200" dirty="0" smtClean="0"/>
              <a:t> responses over 6 months                         (4 October 2016 - 25 April 2017)</a:t>
            </a:r>
          </a:p>
          <a:p>
            <a:r>
              <a:rPr lang="en-US" sz="3200" dirty="0"/>
              <a:t>Roughly </a:t>
            </a:r>
            <a:r>
              <a:rPr lang="en-US" sz="3200" dirty="0">
                <a:solidFill>
                  <a:srgbClr val="FFC000"/>
                </a:solidFill>
              </a:rPr>
              <a:t>equal representation </a:t>
            </a:r>
            <a:r>
              <a:rPr lang="en-US" sz="3200" dirty="0"/>
              <a:t>between SMT and AMS</a:t>
            </a:r>
          </a:p>
          <a:p>
            <a:pPr marL="365760" lvl="1" indent="0" algn="ctr">
              <a:buNone/>
            </a:pPr>
            <a:r>
              <a:rPr lang="en-US" sz="2800" dirty="0" smtClean="0"/>
              <a:t>SMT………55%</a:t>
            </a:r>
            <a:endParaRPr lang="en-US" sz="2800" dirty="0"/>
          </a:p>
          <a:p>
            <a:pPr marL="365760" lvl="1" indent="0" algn="ctr">
              <a:buNone/>
            </a:pPr>
            <a:r>
              <a:rPr lang="en-US" sz="2800" dirty="0" smtClean="0"/>
              <a:t>AMS………60</a:t>
            </a:r>
            <a:r>
              <a:rPr lang="en-US" sz="2800" dirty="0"/>
              <a:t>%</a:t>
            </a:r>
          </a:p>
          <a:p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227611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Who responded?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C000"/>
                </a:solidFill>
              </a:rPr>
              <a:t>More women </a:t>
            </a:r>
            <a:r>
              <a:rPr lang="en-US" sz="3200" dirty="0" smtClean="0"/>
              <a:t>than men</a:t>
            </a:r>
          </a:p>
          <a:p>
            <a:pPr marL="365760" lvl="1" indent="0" algn="ctr">
              <a:buNone/>
            </a:pPr>
            <a:r>
              <a:rPr lang="en-US" sz="2800" dirty="0" smtClean="0"/>
              <a:t>Female………60%</a:t>
            </a:r>
          </a:p>
          <a:p>
            <a:pPr marL="365760" lvl="1" indent="0" algn="ctr">
              <a:buNone/>
            </a:pPr>
            <a:r>
              <a:rPr lang="en-US" sz="2800" dirty="0" smtClean="0"/>
              <a:t>Male…………39%</a:t>
            </a:r>
          </a:p>
          <a:p>
            <a:endParaRPr lang="en-US" sz="1400" dirty="0"/>
          </a:p>
          <a:p>
            <a:r>
              <a:rPr lang="en-US" sz="3200" dirty="0" smtClean="0">
                <a:solidFill>
                  <a:srgbClr val="FFC000"/>
                </a:solidFill>
              </a:rPr>
              <a:t>Equal </a:t>
            </a:r>
            <a:r>
              <a:rPr lang="en-US" sz="3200" dirty="0">
                <a:solidFill>
                  <a:srgbClr val="FFC000"/>
                </a:solidFill>
              </a:rPr>
              <a:t>representation </a:t>
            </a:r>
            <a:r>
              <a:rPr lang="en-US" sz="3200" dirty="0"/>
              <a:t>between </a:t>
            </a:r>
            <a:r>
              <a:rPr lang="en-US" sz="3200" dirty="0" smtClean="0"/>
              <a:t>tenured and untenured faculty; few students</a:t>
            </a:r>
          </a:p>
          <a:p>
            <a:pPr marL="365760" lvl="1" indent="0" algn="ctr">
              <a:buNone/>
            </a:pPr>
            <a:r>
              <a:rPr lang="en-US" sz="2800" dirty="0" smtClean="0"/>
              <a:t>Tenured………44%</a:t>
            </a:r>
          </a:p>
          <a:p>
            <a:pPr marL="365760" lvl="1" indent="0" algn="ctr">
              <a:buNone/>
            </a:pPr>
            <a:r>
              <a:rPr lang="en-US" sz="2800" dirty="0" smtClean="0"/>
              <a:t>Untenured</a:t>
            </a:r>
            <a:r>
              <a:rPr lang="en-US" sz="2800" dirty="0"/>
              <a:t>………44</a:t>
            </a:r>
            <a:r>
              <a:rPr lang="en-US" sz="2800" dirty="0" smtClean="0"/>
              <a:t>%</a:t>
            </a:r>
          </a:p>
          <a:p>
            <a:pPr marL="365760" lvl="1" indent="0" algn="ctr">
              <a:buNone/>
            </a:pPr>
            <a:r>
              <a:rPr lang="en-US" sz="2800" dirty="0" smtClean="0"/>
              <a:t>ABD………3%</a:t>
            </a:r>
            <a:endParaRPr lang="en-GB" sz="2800" dirty="0"/>
          </a:p>
          <a:p>
            <a:pPr marL="365760" lvl="1" indent="0" algn="ctr">
              <a:buNone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957257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Most common leave is parental leave.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5" name="Picture 4" descr="chart9653655610.png"/>
          <p:cNvPicPr>
            <a:picLocks noChangeAspect="1"/>
          </p:cNvPicPr>
          <p:nvPr/>
        </p:nvPicPr>
        <p:blipFill rotWithShape="1">
          <a:blip r:embed="rId2"/>
          <a:srcRect l="10312" t="10911" r="3353" b="3247"/>
          <a:stretch/>
        </p:blipFill>
        <p:spPr>
          <a:xfrm>
            <a:off x="539552" y="1412776"/>
            <a:ext cx="8112074" cy="4752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67620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Profile of </a:t>
            </a:r>
            <a:r>
              <a:rPr lang="en-US" dirty="0" smtClean="0">
                <a:solidFill>
                  <a:srgbClr val="FFFF00"/>
                </a:solidFill>
              </a:rPr>
              <a:t>Parental</a:t>
            </a:r>
            <a:r>
              <a:rPr lang="en-US" dirty="0" smtClean="0"/>
              <a:t> Leave (income)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Stop at </a:t>
            </a:r>
            <a:r>
              <a:rPr lang="en-US" dirty="0" smtClean="0">
                <a:solidFill>
                  <a:srgbClr val="FFC000"/>
                </a:solidFill>
              </a:rPr>
              <a:t>two</a:t>
            </a:r>
            <a:r>
              <a:rPr lang="en-US" dirty="0" smtClean="0"/>
              <a:t>? </a:t>
            </a:r>
            <a:r>
              <a:rPr lang="en-US" dirty="0" smtClean="0">
                <a:sym typeface="Wingdings" panose="05000000000000000000" pitchFamily="2" charset="2"/>
              </a:rPr>
              <a:t></a:t>
            </a:r>
            <a:endParaRPr lang="en-US" dirty="0" smtClean="0"/>
          </a:p>
          <a:p>
            <a:r>
              <a:rPr lang="en-US" dirty="0" smtClean="0"/>
              <a:t>First leave </a:t>
            </a:r>
            <a:r>
              <a:rPr lang="en-US" dirty="0" smtClean="0"/>
              <a:t>most likely to be fully paid.  Second </a:t>
            </a:r>
            <a:r>
              <a:rPr lang="en-US" dirty="0" smtClean="0"/>
              <a:t>leave </a:t>
            </a:r>
            <a:r>
              <a:rPr lang="en-US" dirty="0" smtClean="0"/>
              <a:t>less paid. </a:t>
            </a:r>
            <a:r>
              <a:rPr lang="en-US" dirty="0"/>
              <a:t> </a:t>
            </a:r>
            <a:endParaRPr lang="en-US" dirty="0" smtClean="0">
              <a:solidFill>
                <a:srgbClr val="FFFF00"/>
              </a:solidFill>
            </a:endParaRPr>
          </a:p>
          <a:p>
            <a:r>
              <a:rPr lang="en-US" dirty="0" smtClean="0"/>
              <a:t>Comments reveal a variety of ways to work around restrictive institutional leave policies.</a:t>
            </a:r>
            <a:endParaRPr lang="en-US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chart965371387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9792" y="3312303"/>
            <a:ext cx="6008712" cy="3287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2665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Profile of Parental </a:t>
            </a:r>
            <a:r>
              <a:rPr lang="en-US" dirty="0" smtClean="0"/>
              <a:t>Leave (duration)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Majority take </a:t>
            </a:r>
            <a:r>
              <a:rPr lang="en-US" dirty="0" smtClean="0">
                <a:solidFill>
                  <a:srgbClr val="FFC000"/>
                </a:solidFill>
              </a:rPr>
              <a:t>more than 12 weeks </a:t>
            </a:r>
            <a:r>
              <a:rPr lang="en-US" dirty="0" smtClean="0"/>
              <a:t>off.</a:t>
            </a:r>
          </a:p>
          <a:p>
            <a:r>
              <a:rPr lang="en-US" dirty="0" smtClean="0"/>
              <a:t>Greater variety of durations for first leave.  </a:t>
            </a:r>
          </a:p>
          <a:p>
            <a:r>
              <a:rPr lang="en-US" dirty="0" smtClean="0"/>
              <a:t>Second leave duration more extreme in distribution.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Content Placeholder 3" descr="chart9653729770.png"/>
          <p:cNvPicPr>
            <a:picLocks noChangeAspect="1"/>
          </p:cNvPicPr>
          <p:nvPr/>
        </p:nvPicPr>
        <p:blipFill rotWithShape="1">
          <a:blip r:embed="rId2"/>
          <a:srcRect l="-358" t="6481" r="12173" b="-274"/>
          <a:stretch/>
        </p:blipFill>
        <p:spPr>
          <a:xfrm>
            <a:off x="1820638" y="2996952"/>
            <a:ext cx="5502723" cy="3448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7842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Profile of </a:t>
            </a:r>
            <a:r>
              <a:rPr lang="en-US" dirty="0" smtClean="0">
                <a:solidFill>
                  <a:srgbClr val="00B0F0"/>
                </a:solidFill>
              </a:rPr>
              <a:t>Research</a:t>
            </a:r>
            <a:r>
              <a:rPr lang="en-US" dirty="0" smtClean="0"/>
              <a:t> Leave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Those who take research leaves don’t stop at two. </a:t>
            </a:r>
            <a:r>
              <a:rPr lang="en-US" dirty="0" smtClean="0">
                <a:sym typeface="Wingdings" panose="05000000000000000000" pitchFamily="2" charset="2"/>
              </a:rPr>
              <a:t></a:t>
            </a:r>
          </a:p>
          <a:p>
            <a:r>
              <a:rPr lang="en-US" dirty="0"/>
              <a:t>Greater variety of durations for first leave.</a:t>
            </a:r>
          </a:p>
          <a:p>
            <a:r>
              <a:rPr lang="en-US" dirty="0"/>
              <a:t>Second leave </a:t>
            </a:r>
            <a:r>
              <a:rPr lang="en-US" dirty="0" smtClean="0"/>
              <a:t>usually 1 or 2 semesters.</a:t>
            </a:r>
          </a:p>
          <a:p>
            <a:r>
              <a:rPr lang="en-US" dirty="0" smtClean="0"/>
              <a:t>Third leave much shorter.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chart9653843100.png"/>
          <p:cNvPicPr>
            <a:picLocks noChangeAspect="1"/>
          </p:cNvPicPr>
          <p:nvPr/>
        </p:nvPicPr>
        <p:blipFill rotWithShape="1">
          <a:blip r:embed="rId2"/>
          <a:srcRect t="6804"/>
          <a:stretch/>
        </p:blipFill>
        <p:spPr>
          <a:xfrm>
            <a:off x="1691680" y="3356992"/>
            <a:ext cx="5915000" cy="3248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47234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Gender &amp; Organizational Leave Trends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Current demographics: </a:t>
            </a:r>
          </a:p>
          <a:p>
            <a:pPr lvl="1" algn="ctr"/>
            <a:r>
              <a:rPr lang="en-US" dirty="0" smtClean="0"/>
              <a:t>SMT 2016 (</a:t>
            </a:r>
            <a:r>
              <a:rPr lang="en-US" dirty="0" smtClean="0">
                <a:solidFill>
                  <a:srgbClr val="00B0F0"/>
                </a:solidFill>
              </a:rPr>
              <a:t>65% male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FF00"/>
                </a:solidFill>
              </a:rPr>
              <a:t>34% female</a:t>
            </a:r>
            <a:r>
              <a:rPr lang="en-US" dirty="0" smtClean="0"/>
              <a:t>)</a:t>
            </a:r>
          </a:p>
          <a:p>
            <a:pPr lvl="1" algn="ctr"/>
            <a:r>
              <a:rPr lang="en-US" dirty="0" smtClean="0"/>
              <a:t>AMS  2017 (</a:t>
            </a:r>
            <a:r>
              <a:rPr lang="en-US" dirty="0" smtClean="0">
                <a:solidFill>
                  <a:srgbClr val="FFFF00"/>
                </a:solidFill>
              </a:rPr>
              <a:t>51% female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00B0F0"/>
                </a:solidFill>
              </a:rPr>
              <a:t>49% male</a:t>
            </a:r>
            <a:r>
              <a:rPr lang="en-US" dirty="0" smtClean="0"/>
              <a:t>)</a:t>
            </a:r>
          </a:p>
          <a:p>
            <a:r>
              <a:rPr lang="en-US" dirty="0" smtClean="0"/>
              <a:t>More men in SMT have taken </a:t>
            </a:r>
            <a:r>
              <a:rPr lang="en-US" dirty="0" smtClean="0">
                <a:solidFill>
                  <a:srgbClr val="FF0000"/>
                </a:solidFill>
              </a:rPr>
              <a:t>parental</a:t>
            </a:r>
            <a:r>
              <a:rPr lang="en-US" dirty="0" smtClean="0"/>
              <a:t> leave.</a:t>
            </a:r>
          </a:p>
          <a:p>
            <a:pPr lvl="1" algn="ctr"/>
            <a:r>
              <a:rPr lang="en-GB" dirty="0" smtClean="0"/>
              <a:t>SMT: </a:t>
            </a:r>
            <a:r>
              <a:rPr lang="en-GB" dirty="0" smtClean="0">
                <a:solidFill>
                  <a:srgbClr val="00B0F0"/>
                </a:solidFill>
              </a:rPr>
              <a:t>43</a:t>
            </a:r>
            <a:r>
              <a:rPr lang="en-GB" dirty="0">
                <a:solidFill>
                  <a:srgbClr val="00B0F0"/>
                </a:solidFill>
              </a:rPr>
              <a:t>% </a:t>
            </a:r>
            <a:r>
              <a:rPr lang="en-GB" dirty="0" smtClean="0">
                <a:solidFill>
                  <a:srgbClr val="00B0F0"/>
                </a:solidFill>
              </a:rPr>
              <a:t>(18 males) </a:t>
            </a:r>
            <a:r>
              <a:rPr lang="en-GB" dirty="0"/>
              <a:t>vs. </a:t>
            </a:r>
            <a:r>
              <a:rPr lang="en-GB" dirty="0">
                <a:solidFill>
                  <a:srgbClr val="FFFF00"/>
                </a:solidFill>
              </a:rPr>
              <a:t>57% </a:t>
            </a:r>
            <a:r>
              <a:rPr lang="en-GB" dirty="0" smtClean="0">
                <a:solidFill>
                  <a:srgbClr val="FFFF00"/>
                </a:solidFill>
              </a:rPr>
              <a:t>female </a:t>
            </a:r>
          </a:p>
          <a:p>
            <a:pPr lvl="1" algn="ctr"/>
            <a:r>
              <a:rPr lang="en-GB" dirty="0" smtClean="0"/>
              <a:t>AMS: </a:t>
            </a:r>
            <a:r>
              <a:rPr lang="en-GB" dirty="0" smtClean="0">
                <a:solidFill>
                  <a:srgbClr val="00B0F0"/>
                </a:solidFill>
              </a:rPr>
              <a:t>21</a:t>
            </a:r>
            <a:r>
              <a:rPr lang="en-GB" dirty="0">
                <a:solidFill>
                  <a:srgbClr val="00B0F0"/>
                </a:solidFill>
              </a:rPr>
              <a:t>% </a:t>
            </a:r>
            <a:r>
              <a:rPr lang="en-GB" dirty="0" smtClean="0">
                <a:solidFill>
                  <a:srgbClr val="00B0F0"/>
                </a:solidFill>
              </a:rPr>
              <a:t>(8 males) </a:t>
            </a:r>
            <a:r>
              <a:rPr lang="en-GB" dirty="0"/>
              <a:t>vs </a:t>
            </a:r>
            <a:r>
              <a:rPr lang="en-GB" dirty="0">
                <a:solidFill>
                  <a:srgbClr val="FFFF00"/>
                </a:solidFill>
              </a:rPr>
              <a:t>79% </a:t>
            </a:r>
            <a:r>
              <a:rPr lang="en-GB" dirty="0" smtClean="0">
                <a:solidFill>
                  <a:srgbClr val="FFFF00"/>
                </a:solidFill>
              </a:rPr>
              <a:t>female</a:t>
            </a:r>
          </a:p>
          <a:p>
            <a:r>
              <a:rPr lang="en-GB" dirty="0" smtClean="0"/>
              <a:t>Gender equality in SMT for </a:t>
            </a:r>
            <a:r>
              <a:rPr lang="en-GB" dirty="0" smtClean="0">
                <a:solidFill>
                  <a:srgbClr val="FF0000"/>
                </a:solidFill>
              </a:rPr>
              <a:t>research</a:t>
            </a:r>
            <a:r>
              <a:rPr lang="en-GB" dirty="0" smtClean="0"/>
              <a:t> leave, more women in AMS</a:t>
            </a:r>
          </a:p>
          <a:p>
            <a:pPr lvl="1" algn="ctr"/>
            <a:r>
              <a:rPr lang="en-GB" dirty="0" smtClean="0"/>
              <a:t>SMT: </a:t>
            </a:r>
            <a:r>
              <a:rPr lang="en-GB" dirty="0">
                <a:solidFill>
                  <a:srgbClr val="FFFF00"/>
                </a:solidFill>
              </a:rPr>
              <a:t>5 </a:t>
            </a:r>
            <a:r>
              <a:rPr lang="en-GB" dirty="0" smtClean="0">
                <a:solidFill>
                  <a:srgbClr val="FFFF00"/>
                </a:solidFill>
              </a:rPr>
              <a:t>females</a:t>
            </a:r>
            <a:r>
              <a:rPr lang="en-GB" dirty="0" smtClean="0"/>
              <a:t>,</a:t>
            </a:r>
            <a:r>
              <a:rPr lang="en-GB" dirty="0" smtClean="0">
                <a:solidFill>
                  <a:srgbClr val="FFFF00"/>
                </a:solidFill>
              </a:rPr>
              <a:t> </a:t>
            </a:r>
            <a:r>
              <a:rPr lang="en-GB" dirty="0" smtClean="0">
                <a:solidFill>
                  <a:srgbClr val="00B0F0"/>
                </a:solidFill>
              </a:rPr>
              <a:t>6 males</a:t>
            </a:r>
          </a:p>
          <a:p>
            <a:pPr lvl="1" algn="ctr"/>
            <a:r>
              <a:rPr lang="en-GB" dirty="0" smtClean="0"/>
              <a:t>AMS: </a:t>
            </a:r>
            <a:r>
              <a:rPr lang="en-GB" dirty="0" smtClean="0">
                <a:solidFill>
                  <a:srgbClr val="FFFF00"/>
                </a:solidFill>
              </a:rPr>
              <a:t>16 females</a:t>
            </a:r>
            <a:r>
              <a:rPr lang="en-GB" dirty="0" smtClean="0"/>
              <a:t>, </a:t>
            </a:r>
            <a:r>
              <a:rPr lang="en-GB" dirty="0" smtClean="0">
                <a:solidFill>
                  <a:srgbClr val="00B0F0"/>
                </a:solidFill>
              </a:rPr>
              <a:t>8 males</a:t>
            </a:r>
          </a:p>
          <a:p>
            <a:r>
              <a:rPr lang="en-GB" dirty="0"/>
              <a:t>Gender equality in SMT for </a:t>
            </a:r>
            <a:r>
              <a:rPr lang="en-GB" dirty="0" smtClean="0">
                <a:solidFill>
                  <a:srgbClr val="FF0000"/>
                </a:solidFill>
              </a:rPr>
              <a:t>visiting</a:t>
            </a:r>
            <a:r>
              <a:rPr lang="en-GB" dirty="0" smtClean="0"/>
              <a:t> positions, more men </a:t>
            </a:r>
            <a:r>
              <a:rPr lang="en-GB" dirty="0"/>
              <a:t>in </a:t>
            </a:r>
            <a:r>
              <a:rPr lang="en-GB" dirty="0" smtClean="0"/>
              <a:t>AMS</a:t>
            </a:r>
          </a:p>
          <a:p>
            <a:pPr lvl="1" algn="ctr"/>
            <a:r>
              <a:rPr lang="en-GB" dirty="0"/>
              <a:t>SMT: </a:t>
            </a:r>
            <a:r>
              <a:rPr lang="en-GB" dirty="0" smtClean="0">
                <a:solidFill>
                  <a:srgbClr val="00B0F0"/>
                </a:solidFill>
              </a:rPr>
              <a:t>4 </a:t>
            </a:r>
            <a:r>
              <a:rPr lang="en-GB" dirty="0">
                <a:solidFill>
                  <a:srgbClr val="00B0F0"/>
                </a:solidFill>
              </a:rPr>
              <a:t>males</a:t>
            </a:r>
            <a:r>
              <a:rPr lang="en-GB" dirty="0"/>
              <a:t>, </a:t>
            </a:r>
            <a:r>
              <a:rPr lang="en-GB" dirty="0" smtClean="0">
                <a:solidFill>
                  <a:srgbClr val="FFFF00"/>
                </a:solidFill>
              </a:rPr>
              <a:t>4 </a:t>
            </a:r>
            <a:r>
              <a:rPr lang="en-GB" dirty="0">
                <a:solidFill>
                  <a:srgbClr val="FFFF00"/>
                </a:solidFill>
              </a:rPr>
              <a:t>females</a:t>
            </a:r>
          </a:p>
          <a:p>
            <a:pPr lvl="1" algn="ctr"/>
            <a:r>
              <a:rPr lang="en-GB" dirty="0"/>
              <a:t>AMS: </a:t>
            </a:r>
            <a:r>
              <a:rPr lang="en-GB" dirty="0">
                <a:solidFill>
                  <a:srgbClr val="00B0F0"/>
                </a:solidFill>
              </a:rPr>
              <a:t>6 </a:t>
            </a:r>
            <a:r>
              <a:rPr lang="en-GB" dirty="0" smtClean="0">
                <a:solidFill>
                  <a:srgbClr val="00B0F0"/>
                </a:solidFill>
              </a:rPr>
              <a:t>males</a:t>
            </a:r>
            <a:r>
              <a:rPr lang="en-GB" dirty="0" smtClean="0"/>
              <a:t>, </a:t>
            </a:r>
            <a:r>
              <a:rPr lang="en-GB" dirty="0" smtClean="0">
                <a:solidFill>
                  <a:srgbClr val="FFFF00"/>
                </a:solidFill>
              </a:rPr>
              <a:t>4 females </a:t>
            </a:r>
            <a:endParaRPr lang="en-GB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95470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Are we satisfied?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Generally, yes.</a:t>
            </a:r>
          </a:p>
          <a:p>
            <a:r>
              <a:rPr lang="en-US" dirty="0" smtClean="0"/>
              <a:t>Sources of </a:t>
            </a:r>
            <a:r>
              <a:rPr lang="en-US" dirty="0" smtClean="0">
                <a:solidFill>
                  <a:srgbClr val="FFFF00"/>
                </a:solidFill>
              </a:rPr>
              <a:t>dissatisfaction</a:t>
            </a:r>
            <a:r>
              <a:rPr lang="en-US" dirty="0" smtClean="0"/>
              <a:t>: collegial/student demands, too short, threatened job security, negotiating with administrators, pay cut, fathers who use parental leave for research/writing, limited options for non-tenure-trackers.</a:t>
            </a:r>
          </a:p>
          <a:p>
            <a:endParaRPr lang="en-US" dirty="0"/>
          </a:p>
        </p:txBody>
      </p:sp>
      <p:pic>
        <p:nvPicPr>
          <p:cNvPr id="4" name="Picture 3" descr="chart96537832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688" y="3573016"/>
            <a:ext cx="5388428" cy="2948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7483590"/>
      </p:ext>
    </p:extLst>
  </p:cSld>
  <p:clrMapOvr>
    <a:masterClrMapping/>
  </p:clrMapOvr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177</TotalTime>
  <Words>389</Words>
  <Application>Microsoft Office PowerPoint</Application>
  <PresentationFormat>On-screen Show (4:3)</PresentationFormat>
  <Paragraphs>52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Thatch</vt:lpstr>
      <vt:lpstr>WorkFam Leave Survey 2016-17 </vt:lpstr>
      <vt:lpstr>Background information</vt:lpstr>
      <vt:lpstr>Who responded?</vt:lpstr>
      <vt:lpstr>Most common leave is parental leave.</vt:lpstr>
      <vt:lpstr>Profile of Parental Leave (income) </vt:lpstr>
      <vt:lpstr>Profile of Parental Leave (duration)</vt:lpstr>
      <vt:lpstr>Profile of Research Leave</vt:lpstr>
      <vt:lpstr>Gender &amp; Organizational Leave Trends</vt:lpstr>
      <vt:lpstr>Are we satisfied?</vt:lpstr>
      <vt:lpstr>Why we don’t take leave</vt:lpstr>
    </vt:vector>
  </TitlesOfParts>
  <Company>Yale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WorkFam Leave Survey 2016-17 </dc:title>
  <dc:creator>Clare</dc:creator>
  <cp:lastModifiedBy>Clare</cp:lastModifiedBy>
  <cp:revision>23</cp:revision>
  <dcterms:created xsi:type="dcterms:W3CDTF">2017-09-13T20:28:23Z</dcterms:created>
  <dcterms:modified xsi:type="dcterms:W3CDTF">2017-10-17T13:29:39Z</dcterms:modified>
</cp:coreProperties>
</file>